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4" r:id="rId1"/>
    <p:sldMasterId id="2147483947" r:id="rId2"/>
    <p:sldMasterId id="2147483888" r:id="rId3"/>
  </p:sldMasterIdLst>
  <p:notesMasterIdLst>
    <p:notesMasterId r:id="rId11"/>
  </p:notesMasterIdLst>
  <p:handoutMasterIdLst>
    <p:handoutMasterId r:id="rId12"/>
  </p:handoutMasterIdLst>
  <p:sldIdLst>
    <p:sldId id="391" r:id="rId4"/>
    <p:sldId id="426" r:id="rId5"/>
    <p:sldId id="428" r:id="rId6"/>
    <p:sldId id="409" r:id="rId7"/>
    <p:sldId id="427" r:id="rId8"/>
    <p:sldId id="429" r:id="rId9"/>
    <p:sldId id="398" r:id="rId10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1E7FB8"/>
    <a:srgbClr val="000099"/>
    <a:srgbClr val="9999FF"/>
    <a:srgbClr val="6666FF"/>
    <a:srgbClr val="FF9966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45" autoAdjust="0"/>
    <p:restoredTop sz="89499" autoAdjust="0"/>
  </p:normalViewPr>
  <p:slideViewPr>
    <p:cSldViewPr>
      <p:cViewPr varScale="1">
        <p:scale>
          <a:sx n="99" d="100"/>
          <a:sy n="99" d="100"/>
        </p:scale>
        <p:origin x="150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E072A0C-A2E6-4C50-B864-7EBF183A47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1531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148527E-B021-4B1F-B679-A8A83EF59C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24846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BB059D1-56EA-4E5D-8895-84099915A816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51307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84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016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355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7135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10BC-3D62-468F-8206-BC054B7FC32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B1C-015A-436B-86B2-37199DE570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565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10BC-3D62-468F-8206-BC054B7FC32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B1C-015A-436B-86B2-37199DE570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9593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10BC-3D62-468F-8206-BC054B7FC32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B1C-015A-436B-86B2-37199DE570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989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10BC-3D62-468F-8206-BC054B7FC32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B1C-015A-436B-86B2-37199DE570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3239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10BC-3D62-468F-8206-BC054B7FC32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B1C-015A-436B-86B2-37199DE570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582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10BC-3D62-468F-8206-BC054B7FC32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B1C-015A-436B-86B2-37199DE570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894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10BC-3D62-468F-8206-BC054B7FC32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B1C-015A-436B-86B2-37199DE570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029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270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10BC-3D62-468F-8206-BC054B7FC32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B1C-015A-436B-86B2-37199DE570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360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10BC-3D62-468F-8206-BC054B7FC32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B1C-015A-436B-86B2-37199DE570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3741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10BC-3D62-468F-8206-BC054B7FC32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B1C-015A-436B-86B2-37199DE570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971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10BC-3D62-468F-8206-BC054B7FC32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B1C-015A-436B-86B2-37199DE570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1354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 userDrawn="1"/>
        </p:nvGrpSpPr>
        <p:grpSpPr bwMode="auto">
          <a:xfrm>
            <a:off x="0" y="0"/>
            <a:ext cx="9153525" cy="6262688"/>
            <a:chOff x="1" y="0"/>
            <a:chExt cx="9153524" cy="6262687"/>
          </a:xfrm>
        </p:grpSpPr>
        <p:pic>
          <p:nvPicPr>
            <p:cNvPr id="5" name="Picture 7" descr="mapBackground10percent.png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290512"/>
              <a:ext cx="9153524" cy="5972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6" descr="PED_word_topRT_swoosh.png"/>
            <p:cNvPicPr>
              <a:picLocks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2100" y="0"/>
              <a:ext cx="6321425" cy="327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WHOlogo_white.png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4200" y="609600"/>
              <a:ext cx="1622425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Line 18"/>
          <p:cNvSpPr>
            <a:spLocks noChangeShapeType="1"/>
          </p:cNvSpPr>
          <p:nvPr userDrawn="1"/>
        </p:nvSpPr>
        <p:spPr bwMode="auto">
          <a:xfrm>
            <a:off x="474663" y="990600"/>
            <a:ext cx="5249862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kern="0" dirty="0">
              <a:ln w="12700">
                <a:solidFill>
                  <a:prstClr val="black"/>
                </a:solidFill>
              </a:ln>
              <a:solidFill>
                <a:prstClr val="black"/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GB" sz="4400" b="0" kern="1200" cap="none" baseline="0" dirty="0">
                <a:solidFill>
                  <a:srgbClr val="045F9C"/>
                </a:solidFill>
                <a:latin typeface="+mj-lt"/>
                <a:ea typeface="MS PGothic" panose="020B0600070205080204" pitchFamily="34" charset="-128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 rtl="0" eaLnBrk="1" fontAlgn="base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None/>
              <a:defRPr lang="en-GB" sz="2400" b="0" kern="1200" dirty="0">
                <a:solidFill>
                  <a:srgbClr val="BD202E"/>
                </a:solidFill>
                <a:latin typeface="Arial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FD1758A-D569-4489-B667-AEF25A20F2B8}" type="datetimeFigureOut">
              <a:rPr lang="en-GB"/>
              <a:pPr>
                <a:defRPr/>
              </a:pPr>
              <a:t>13/06/2018</a:t>
            </a:fld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1C7FE09-7CB3-47E3-8092-AFA447D299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7916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defRPr lang="en-US" sz="2400" dirty="0" smtClean="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9D3C39BA-9A41-4BF5-9B88-7BC45D4D0F5D}" type="datetimeFigureOut">
              <a:rPr lang="en-GB"/>
              <a:pPr>
                <a:defRPr/>
              </a:pPr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945159C1-5386-4A92-B5B7-133282D080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2845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GB" sz="4000" b="1" kern="1200" cap="all" dirty="0">
                <a:solidFill>
                  <a:srgbClr val="045F9C"/>
                </a:solidFill>
                <a:latin typeface="+mj-lt"/>
                <a:ea typeface="MS PGothic" panose="020B0600070205080204" pitchFamily="34" charset="-128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en-US" sz="3000" b="1" kern="1200" dirty="0" smtClean="0">
                <a:solidFill>
                  <a:srgbClr val="BD202E"/>
                </a:solidFill>
                <a:latin typeface="Arial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2F63D5EF-8301-4D89-BC36-1DA8C57F4693}" type="datetimeFigureOut">
              <a:rPr lang="en-GB"/>
              <a:pPr>
                <a:defRPr/>
              </a:pPr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6598A6A5-41CB-4A69-8F34-5E2A6B51BF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2371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42900" indent="-342900">
              <a:defRPr lang="en-US" sz="2400" kern="1200" dirty="0" smtClean="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lang="en-US" sz="2400" kern="1200" dirty="0" smtClean="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BFAD577B-3A73-4E06-8875-6E02511E6EEC}" type="datetimeFigureOut">
              <a:rPr lang="en-GB"/>
              <a:pPr>
                <a:defRPr/>
              </a:pPr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6FA73A74-389E-4056-B55E-6F4AFEF229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7355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31D37C9-6C6B-471A-9C2A-8ABA5ADF797F}" type="datetimeFigureOut">
              <a:rPr lang="en-GB"/>
              <a:pPr>
                <a:defRPr/>
              </a:pPr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DB63D29-FBF3-4EFD-8347-646EF1048F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3774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72551734-FEF6-4EB1-9F30-5FF39E96D296}" type="datetimeFigureOut">
              <a:rPr lang="en-GB"/>
              <a:pPr>
                <a:defRPr/>
              </a:pPr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65BA71B7-0CA1-4A71-806E-D9FBBF3484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118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1124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A210C609-204F-491D-8E4A-B8BC310424C9}" type="datetimeFigureOut">
              <a:rPr lang="en-GB"/>
              <a:pPr>
                <a:defRPr/>
              </a:pPr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F6AAA61E-2098-4469-9B40-E9F03C77C1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9649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D4C4C126-17F1-4C5C-B432-7CEDE7264F23}" type="datetimeFigureOut">
              <a:rPr lang="en-GB"/>
              <a:pPr>
                <a:defRPr/>
              </a:pPr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1ABFCCC-CF7D-4489-B841-1321AC6C71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7761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31D7E472-3551-4913-B5FB-C5E2C30FC099}" type="datetimeFigureOut">
              <a:rPr lang="en-GB"/>
              <a:pPr>
                <a:defRPr/>
              </a:pPr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EBFFDAA-5A37-4260-A5F8-8D9BD2051F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8616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DCCA897-D841-4D62-B3CF-B540CEB3257C}" type="datetimeFigureOut">
              <a:rPr lang="en-GB"/>
              <a:pPr>
                <a:defRPr/>
              </a:pPr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32182A69-01FE-48D1-80E8-C44000880D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9070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D2874729-45BF-4ADB-A260-866BCB550BAE}" type="datetimeFigureOut">
              <a:rPr lang="en-GB"/>
              <a:pPr>
                <a:defRPr/>
              </a:pPr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99ED17A-5114-47C6-AC00-FB63AED8FE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416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931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432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174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557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35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195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7142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Formation des Équipes d’Intervention Rapide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694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  <p:sldLayoutId id="214748394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C10BC-3D62-468F-8206-BC054B7FC320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1BB1C-015A-436B-86B2-37199DE570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381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6E579B8F-8701-4E2A-B378-1E33AD72A3B2}" type="datetimeFigureOut">
              <a:rPr lang="en-GB"/>
              <a:pPr>
                <a:defRPr/>
              </a:pPr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B6972D25-3219-4061-BC81-08CBBEDFF5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55" name="Picture 8" descr="PED_word_topRT_swoosh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-17463"/>
            <a:ext cx="3208338" cy="990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6" descr="PED_word_topRT_swoosh.png"/>
          <p:cNvPicPr>
            <a:picLocks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5851525"/>
            <a:ext cx="3868738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ine 18"/>
          <p:cNvSpPr>
            <a:spLocks noChangeShapeType="1"/>
          </p:cNvSpPr>
          <p:nvPr/>
        </p:nvSpPr>
        <p:spPr bwMode="auto">
          <a:xfrm>
            <a:off x="474663" y="9906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kern="0" dirty="0">
              <a:ln w="12700">
                <a:solidFill>
                  <a:prstClr val="black"/>
                </a:solidFill>
              </a:ln>
              <a:solidFill>
                <a:prstClr val="black"/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 lang="en-US" sz="2400" kern="1200" dirty="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–"/>
        <a:defRPr lang="en-US" sz="2400" kern="1200" dirty="0">
          <a:solidFill>
            <a:srgbClr val="000066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 lang="en-US" sz="2400" kern="1200" dirty="0">
          <a:solidFill>
            <a:srgbClr val="000066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–"/>
        <a:defRPr lang="en-US" sz="2400" kern="1200" dirty="0">
          <a:solidFill>
            <a:srgbClr val="000066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»"/>
        <a:defRPr lang="en-GB" sz="2400" kern="1200" dirty="0">
          <a:solidFill>
            <a:srgbClr val="0000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2483769" y="116632"/>
            <a:ext cx="6634882" cy="1470025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en-US" alt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Formation des </a:t>
            </a:r>
            <a:br>
              <a:rPr lang="en-US" alt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Équipes</a:t>
            </a:r>
            <a:r>
              <a:rPr lang="en-US" alt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d’Intervention</a:t>
            </a:r>
            <a:r>
              <a:rPr lang="en-US" alt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Rapide</a:t>
            </a:r>
            <a:r>
              <a:rPr lang="en-US" alt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alt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3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0" y="4653136"/>
            <a:ext cx="9144000" cy="720080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/>
          <a:p>
            <a:pPr marL="0" indent="0" algn="l" eaLnBrk="1" hangingPunct="1">
              <a:buNone/>
            </a:pPr>
            <a:r>
              <a:rPr lang="en-US" altLang="en-US" sz="3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A1.2 </a:t>
            </a:r>
            <a:r>
              <a:rPr lang="en-US" altLang="en-US" sz="3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Scénario</a:t>
            </a:r>
            <a:r>
              <a:rPr lang="en-US" altLang="en-US" sz="3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n-US" altLang="en-US" sz="3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décès</a:t>
            </a:r>
            <a:r>
              <a:rPr lang="en-US" altLang="en-US" sz="3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soudain</a:t>
            </a:r>
            <a:r>
              <a:rPr lang="en-US" altLang="en-US" sz="3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20 </a:t>
            </a:r>
            <a:r>
              <a:rPr lang="en-US" altLang="en-US" sz="3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personnes</a:t>
            </a:r>
            <a:endParaRPr lang="en-US" altLang="en-US" sz="3000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496" y="5590401"/>
            <a:ext cx="3528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200" b="1" dirty="0">
                <a:solidFill>
                  <a:srgbClr val="002060"/>
                </a:solidFill>
              </a:rPr>
              <a:t>Durée : 45 min</a:t>
            </a:r>
            <a:endParaRPr lang="en-GB" sz="2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7A0C3A-6C78-476C-AEAC-8F303367822E}"/>
              </a:ext>
            </a:extLst>
          </p:cNvPr>
          <p:cNvSpPr txBox="1"/>
          <p:nvPr/>
        </p:nvSpPr>
        <p:spPr>
          <a:xfrm>
            <a:off x="35496" y="6453336"/>
            <a:ext cx="2004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mars 2016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US" altLang="en-US" sz="3600" b="1" dirty="0">
                <a:solidFill>
                  <a:srgbClr val="002060"/>
                </a:solidFill>
                <a:cs typeface="Times New Roman" pitchFamily="18" charset="0"/>
              </a:rPr>
              <a:t>Objectifs d'apprentissage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423317"/>
            <a:ext cx="8229600" cy="4525963"/>
          </a:xfrm>
        </p:spPr>
        <p:txBody>
          <a:bodyPr/>
          <a:lstStyle/>
          <a:p>
            <a:pPr marL="0" indent="0">
              <a:lnSpc>
                <a:spcPts val="2400"/>
              </a:lnSpc>
              <a:buNone/>
            </a:pPr>
            <a:r>
              <a:rPr lang="en-US" altLang="en-US" sz="2200" dirty="0"/>
              <a:t>À la fin de cette activité, vous devriez </a:t>
            </a:r>
            <a:r>
              <a:rPr lang="en-US" altLang="en-US" sz="2200" dirty="0" err="1"/>
              <a:t>être</a:t>
            </a:r>
            <a:r>
              <a:rPr lang="en-US" altLang="en-US" sz="2200" dirty="0"/>
              <a:t> en </a:t>
            </a:r>
            <a:r>
              <a:rPr lang="en-US" altLang="en-US" sz="2200" dirty="0" err="1"/>
              <a:t>mesure</a:t>
            </a:r>
            <a:r>
              <a:rPr lang="en-US" altLang="en-US" sz="2200" dirty="0"/>
              <a:t>:</a:t>
            </a:r>
          </a:p>
          <a:p>
            <a:pPr>
              <a:lnSpc>
                <a:spcPts val="24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en-US" sz="2200" dirty="0" err="1"/>
              <a:t>D’identifier</a:t>
            </a:r>
            <a:r>
              <a:rPr lang="en-US" altLang="en-US" sz="2200" dirty="0"/>
              <a:t> les </a:t>
            </a:r>
            <a:r>
              <a:rPr lang="en-US" altLang="en-US" sz="2200" b="1" dirty="0"/>
              <a:t>structures </a:t>
            </a:r>
            <a:r>
              <a:rPr lang="en-US" altLang="en-US" sz="2200" b="1" dirty="0" err="1"/>
              <a:t>existantes</a:t>
            </a:r>
            <a:r>
              <a:rPr lang="en-US" altLang="en-US" sz="2200" b="1" dirty="0"/>
              <a:t> </a:t>
            </a:r>
            <a:r>
              <a:rPr lang="en-US" altLang="en-US" sz="2200" dirty="0"/>
              <a:t>pour la coordination et la </a:t>
            </a:r>
            <a:r>
              <a:rPr lang="en-US" altLang="en-US" sz="2200" dirty="0" err="1"/>
              <a:t>réponse</a:t>
            </a:r>
            <a:r>
              <a:rPr lang="en-US" altLang="en-US" sz="2200" dirty="0"/>
              <a:t>  aux </a:t>
            </a:r>
            <a:r>
              <a:rPr lang="en-US" altLang="en-US" sz="2200" dirty="0" err="1"/>
              <a:t>évènements</a:t>
            </a:r>
            <a:r>
              <a:rPr lang="en-US" altLang="en-US" sz="2200" dirty="0"/>
              <a:t>/</a:t>
            </a:r>
            <a:r>
              <a:rPr lang="en-US" altLang="en-US" sz="2200" dirty="0" err="1"/>
              <a:t>urgences</a:t>
            </a:r>
            <a:r>
              <a:rPr lang="en-US" altLang="en-US" sz="2200" dirty="0"/>
              <a:t> de santé </a:t>
            </a:r>
            <a:r>
              <a:rPr lang="en-US" altLang="en-US" sz="2200" dirty="0" err="1"/>
              <a:t>publique</a:t>
            </a:r>
            <a:r>
              <a:rPr lang="en-US" altLang="en-US" sz="2200" dirty="0"/>
              <a:t>. </a:t>
            </a:r>
          </a:p>
          <a:p>
            <a:pPr>
              <a:lnSpc>
                <a:spcPts val="24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en-US" sz="2200" dirty="0" err="1"/>
              <a:t>D’identifier</a:t>
            </a:r>
            <a:r>
              <a:rPr lang="en-US" altLang="en-US" sz="2200" dirty="0"/>
              <a:t> les </a:t>
            </a:r>
            <a:r>
              <a:rPr lang="en-US" altLang="en-US" sz="2200" b="1" dirty="0" err="1"/>
              <a:t>acteurs</a:t>
            </a:r>
            <a:r>
              <a:rPr lang="en-US" altLang="en-US" sz="2200" b="1" dirty="0"/>
              <a:t> </a:t>
            </a:r>
            <a:r>
              <a:rPr lang="en-US" altLang="en-US" sz="2200" b="1" dirty="0" err="1"/>
              <a:t>impliqués</a:t>
            </a:r>
            <a:r>
              <a:rPr lang="en-US" altLang="en-US" sz="2200" b="1" dirty="0"/>
              <a:t> </a:t>
            </a:r>
            <a:r>
              <a:rPr lang="en-US" altLang="en-US" sz="2200" dirty="0" err="1"/>
              <a:t>dans</a:t>
            </a:r>
            <a:r>
              <a:rPr lang="en-US" altLang="en-US" sz="2200" dirty="0"/>
              <a:t> la </a:t>
            </a:r>
            <a:r>
              <a:rPr lang="en-US" altLang="en-US" sz="2200" dirty="0" err="1"/>
              <a:t>réponse</a:t>
            </a:r>
            <a:r>
              <a:rPr lang="en-US" altLang="en-US" sz="2200" dirty="0"/>
              <a:t>  aux </a:t>
            </a:r>
            <a:r>
              <a:rPr lang="en-US" altLang="en-US" sz="2200" dirty="0" err="1"/>
              <a:t>évènements</a:t>
            </a:r>
            <a:r>
              <a:rPr lang="en-US" altLang="en-US" sz="2200" dirty="0"/>
              <a:t>/</a:t>
            </a:r>
            <a:r>
              <a:rPr lang="en-US" altLang="en-US" sz="2200" dirty="0" err="1"/>
              <a:t>urgences</a:t>
            </a:r>
            <a:r>
              <a:rPr lang="en-US" altLang="en-US" sz="2200" dirty="0"/>
              <a:t> de santé </a:t>
            </a:r>
            <a:r>
              <a:rPr lang="en-US" altLang="en-US" sz="2200" dirty="0" err="1"/>
              <a:t>publique</a:t>
            </a:r>
            <a:r>
              <a:rPr lang="en-US" altLang="en-US" sz="2200" dirty="0"/>
              <a:t>, au </a:t>
            </a:r>
            <a:r>
              <a:rPr lang="en-US" altLang="en-US" sz="2200" dirty="0" err="1"/>
              <a:t>niveau</a:t>
            </a:r>
            <a:r>
              <a:rPr lang="en-US" altLang="en-US" sz="2200" dirty="0"/>
              <a:t> national et sous-national et </a:t>
            </a:r>
            <a:r>
              <a:rPr lang="en-US" altLang="en-US" sz="2200" dirty="0" err="1"/>
              <a:t>décrire</a:t>
            </a:r>
            <a:r>
              <a:rPr lang="en-US" altLang="en-US" sz="2200" dirty="0"/>
              <a:t> </a:t>
            </a:r>
            <a:r>
              <a:rPr lang="en-US" altLang="en-US" sz="2200" dirty="0" err="1"/>
              <a:t>leur</a:t>
            </a:r>
            <a:r>
              <a:rPr lang="en-US" altLang="en-US" sz="2200" dirty="0"/>
              <a:t> </a:t>
            </a:r>
            <a:r>
              <a:rPr lang="en-US" altLang="en-US" sz="2200" dirty="0" err="1"/>
              <a:t>rôle</a:t>
            </a:r>
            <a:r>
              <a:rPr lang="en-US" altLang="en-US" sz="2200" dirty="0"/>
              <a:t>.</a:t>
            </a:r>
          </a:p>
          <a:p>
            <a:pPr>
              <a:lnSpc>
                <a:spcPts val="24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en-US" sz="2200" dirty="0"/>
              <a:t>De </a:t>
            </a:r>
            <a:r>
              <a:rPr lang="en-US" altLang="en-US" sz="2200" dirty="0" err="1"/>
              <a:t>situer</a:t>
            </a:r>
            <a:r>
              <a:rPr lang="en-US" altLang="en-US" sz="2200" dirty="0"/>
              <a:t> </a:t>
            </a:r>
            <a:r>
              <a:rPr lang="en-US" altLang="en-US" sz="2200" b="1" dirty="0" err="1"/>
              <a:t>l’EIR</a:t>
            </a:r>
            <a:r>
              <a:rPr lang="en-US" altLang="en-US" sz="2200" dirty="0"/>
              <a:t> </a:t>
            </a:r>
            <a:r>
              <a:rPr lang="en-US" altLang="en-US" sz="2200" dirty="0" err="1"/>
              <a:t>dans</a:t>
            </a:r>
            <a:r>
              <a:rPr lang="en-US" altLang="en-US" sz="2200" dirty="0"/>
              <a:t> le cadre de </a:t>
            </a:r>
            <a:r>
              <a:rPr lang="en-US" altLang="en-US" sz="2200" dirty="0" err="1"/>
              <a:t>ces</a:t>
            </a:r>
            <a:r>
              <a:rPr lang="en-US" altLang="en-US" sz="2200" dirty="0"/>
              <a:t> structures et </a:t>
            </a:r>
            <a:r>
              <a:rPr lang="en-US" altLang="en-US" sz="2200" dirty="0" err="1"/>
              <a:t>acteurs</a:t>
            </a:r>
            <a:r>
              <a:rPr lang="en-US" altLang="en-US" sz="2200" dirty="0"/>
              <a:t> et </a:t>
            </a:r>
            <a:r>
              <a:rPr lang="en-US" altLang="en-US" sz="2200" dirty="0" err="1"/>
              <a:t>décrire</a:t>
            </a:r>
            <a:r>
              <a:rPr lang="en-US" altLang="en-US" sz="2200" dirty="0"/>
              <a:t> son </a:t>
            </a:r>
            <a:r>
              <a:rPr lang="en-US" altLang="en-US" sz="2200" dirty="0" err="1"/>
              <a:t>rôle</a:t>
            </a:r>
            <a:r>
              <a:rPr lang="en-US" altLang="en-US" sz="2200" dirty="0"/>
              <a:t>.</a:t>
            </a:r>
          </a:p>
          <a:p>
            <a:pPr>
              <a:lnSpc>
                <a:spcPts val="24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en-US" sz="2200" dirty="0"/>
              <a:t>De </a:t>
            </a:r>
            <a:r>
              <a:rPr lang="en-US" altLang="en-US" sz="2200" dirty="0" err="1"/>
              <a:t>décrire</a:t>
            </a:r>
            <a:r>
              <a:rPr lang="en-US" altLang="en-US" sz="2200" dirty="0"/>
              <a:t> les </a:t>
            </a:r>
            <a:r>
              <a:rPr lang="en-US" altLang="en-US" sz="2200" b="1" dirty="0" err="1"/>
              <a:t>canaux</a:t>
            </a:r>
            <a:r>
              <a:rPr lang="en-US" altLang="en-US" sz="2200" b="1" dirty="0"/>
              <a:t> de communication </a:t>
            </a:r>
            <a:r>
              <a:rPr lang="en-US" altLang="en-US" sz="2200" dirty="0" err="1"/>
              <a:t>dans</a:t>
            </a:r>
            <a:r>
              <a:rPr lang="en-US" altLang="en-US" sz="2200" dirty="0"/>
              <a:t> le cadre de la </a:t>
            </a:r>
            <a:r>
              <a:rPr lang="en-US" altLang="en-US" sz="2200" dirty="0" err="1"/>
              <a:t>réponse</a:t>
            </a:r>
            <a:r>
              <a:rPr lang="en-US" altLang="en-US" sz="2200" dirty="0"/>
              <a:t>  aux </a:t>
            </a:r>
            <a:r>
              <a:rPr lang="en-US" altLang="en-US" sz="2200" dirty="0" err="1"/>
              <a:t>évènements</a:t>
            </a:r>
            <a:r>
              <a:rPr lang="en-US" altLang="en-US" sz="2200" dirty="0"/>
              <a:t>/</a:t>
            </a:r>
            <a:r>
              <a:rPr lang="en-US" altLang="en-US" sz="2200" dirty="0" err="1"/>
              <a:t>urgences</a:t>
            </a:r>
            <a:r>
              <a:rPr lang="en-US" altLang="en-US" sz="2200" dirty="0"/>
              <a:t> de santé </a:t>
            </a:r>
            <a:r>
              <a:rPr lang="en-US" altLang="en-US" sz="2200" dirty="0" err="1"/>
              <a:t>publique</a:t>
            </a:r>
            <a:r>
              <a:rPr lang="en-US" altLang="en-US" sz="2200" dirty="0"/>
              <a:t>.</a:t>
            </a:r>
          </a:p>
          <a:p>
            <a:pPr marL="0" indent="0">
              <a:lnSpc>
                <a:spcPts val="2400"/>
              </a:lnSpc>
              <a:buNone/>
            </a:pPr>
            <a:endParaRPr lang="en-ZA" altLang="en-US" sz="2200" dirty="0"/>
          </a:p>
        </p:txBody>
      </p:sp>
    </p:spTree>
    <p:extLst>
      <p:ext uri="{BB962C8B-B14F-4D97-AF65-F5344CB8AC3E}">
        <p14:creationId xmlns:p14="http://schemas.microsoft.com/office/powerpoint/2010/main" val="654208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b="1" dirty="0">
                <a:solidFill>
                  <a:srgbClr val="002060"/>
                </a:solidFill>
                <a:cs typeface="Times New Roman" pitchFamily="18" charset="0"/>
              </a:rPr>
              <a:t>Le scénario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4294967295"/>
          </p:nvPr>
        </p:nvSpPr>
        <p:spPr>
          <a:xfrm>
            <a:off x="467544" y="1412776"/>
            <a:ext cx="8362950" cy="3806825"/>
          </a:xfrm>
        </p:spPr>
        <p:txBody>
          <a:bodyPr/>
          <a:lstStyle/>
          <a:p>
            <a:pPr algn="ctr">
              <a:buFontTx/>
              <a:buNone/>
            </a:pPr>
            <a:r>
              <a:rPr lang="en-ZA" altLang="en-US" dirty="0"/>
              <a:t>20 personnes trouvent la mort dans un village du district sud du pays A.</a:t>
            </a:r>
          </a:p>
        </p:txBody>
      </p:sp>
    </p:spTree>
    <p:extLst>
      <p:ext uri="{BB962C8B-B14F-4D97-AF65-F5344CB8AC3E}">
        <p14:creationId xmlns:p14="http://schemas.microsoft.com/office/powerpoint/2010/main" val="23985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b="1" dirty="0">
                <a:solidFill>
                  <a:srgbClr val="002060"/>
                </a:solidFill>
                <a:cs typeface="Times New Roman" pitchFamily="18" charset="0"/>
              </a:rPr>
              <a:t>Questions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579296" cy="341297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ZA" altLang="en-US" sz="2800" dirty="0"/>
              <a:t>Que se passe-t-il ensuite ?</a:t>
            </a:r>
          </a:p>
          <a:p>
            <a:pPr marL="457200" indent="-457200">
              <a:buFont typeface="+mj-lt"/>
              <a:buAutoNum type="arabicPeriod"/>
            </a:pPr>
            <a:r>
              <a:rPr lang="en-ZA" altLang="en-US" sz="2800" dirty="0"/>
              <a:t>Qui doit informer qui ?</a:t>
            </a:r>
          </a:p>
          <a:p>
            <a:pPr marL="457200" indent="-457200">
              <a:buFont typeface="+mj-lt"/>
              <a:buAutoNum type="arabicPeriod"/>
            </a:pPr>
            <a:r>
              <a:rPr lang="en-ZA" altLang="en-US" sz="2800" dirty="0"/>
              <a:t>Qui fait quoi et quand ?</a:t>
            </a:r>
          </a:p>
          <a:p>
            <a:pPr marL="457200" indent="-457200">
              <a:buFont typeface="+mj-lt"/>
              <a:buAutoNum type="arabicPeriod"/>
            </a:pPr>
            <a:r>
              <a:rPr lang="en-ZA" altLang="en-US" sz="2800" dirty="0"/>
              <a:t>Qui doit entrer en liaison/collaborer avec qui 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b="1" dirty="0">
                <a:solidFill>
                  <a:srgbClr val="002060"/>
                </a:solidFill>
                <a:cs typeface="Times New Roman" pitchFamily="18" charset="0"/>
              </a:rPr>
              <a:t>Instructions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FR" altLang="en-US" sz="2400" dirty="0"/>
              <a:t>Les participants travailleront en (5) groupes.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altLang="en-US" sz="2400" dirty="0"/>
              <a:t>Chaque groupe se consultera puis donnera ses réponses aux 5 questions (20 min).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altLang="en-US" sz="2400" dirty="0"/>
              <a:t>Chaque groupe s'exprimera en session plénière (3 min chacun). En fonction des questions, les réponses pourront être préparées sur un </a:t>
            </a:r>
            <a:r>
              <a:rPr lang="fr-FR" altLang="en-US" sz="2400" dirty="0" err="1"/>
              <a:t>paper-board</a:t>
            </a:r>
            <a:r>
              <a:rPr lang="fr-FR" altLang="en-US" sz="2400" dirty="0"/>
              <a:t> 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altLang="en-US" sz="2000" dirty="0"/>
              <a:t>Par écrit (énumération point par point)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altLang="en-US" sz="2000" dirty="0"/>
              <a:t>Sous forme de tableaux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altLang="en-US" sz="2000" dirty="0"/>
              <a:t>Dessin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altLang="en-US" sz="2000" dirty="0"/>
              <a:t>Etc.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altLang="en-US" sz="2400" dirty="0">
                <a:cs typeface="+mn-cs"/>
              </a:rPr>
              <a:t>Bilan et synthèse du facilitateur (10 min).</a:t>
            </a:r>
          </a:p>
        </p:txBody>
      </p:sp>
    </p:spTree>
    <p:extLst>
      <p:ext uri="{BB962C8B-B14F-4D97-AF65-F5344CB8AC3E}">
        <p14:creationId xmlns:p14="http://schemas.microsoft.com/office/powerpoint/2010/main" val="3106784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75A310CD-2EA6-4C4B-9A39-48B010909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46083" name="Content Placeholder 2">
            <a:extLst>
              <a:ext uri="{FF2B5EF4-FFF2-40B4-BE49-F238E27FC236}">
                <a16:creationId xmlns:a16="http://schemas.microsoft.com/office/drawing/2014/main" id="{A0EB7FF0-DE40-4487-80F0-493239C7D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/>
              <a:t>WHO Health Security Learning Platform - </a:t>
            </a:r>
            <a:r>
              <a:rPr lang="en-US" altLang="en-US" sz="1400" b="1"/>
              <a:t>Training Materials</a:t>
            </a:r>
            <a:endParaRPr lang="en-US" altLang="en-US" sz="1500" b="1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>
                <a:hlinkClick r:id="rId2"/>
              </a:rPr>
              <a:t>https://extranet.who.int/hslp</a:t>
            </a:r>
            <a:endParaRPr lang="en-US" altLang="en-US" sz="1500" u="sng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>
                <a:hlinkClick r:id="rId3"/>
              </a:rPr>
              <a:t>ihrhrt@who.int</a:t>
            </a:r>
            <a:r>
              <a:rPr lang="fr-FR" altLang="en-US" sz="1500"/>
              <a:t> </a:t>
            </a:r>
            <a:endParaRPr lang="en-US" altLang="en-US" sz="1500"/>
          </a:p>
        </p:txBody>
      </p:sp>
    </p:spTree>
    <p:extLst>
      <p:ext uri="{BB962C8B-B14F-4D97-AF65-F5344CB8AC3E}">
        <p14:creationId xmlns:p14="http://schemas.microsoft.com/office/powerpoint/2010/main" val="2191508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3"/>
          <p:cNvSpPr>
            <a:spLocks noGrp="1"/>
          </p:cNvSpPr>
          <p:nvPr>
            <p:ph type="title"/>
          </p:nvPr>
        </p:nvSpPr>
        <p:spPr>
          <a:xfrm>
            <a:off x="539552" y="2060848"/>
            <a:ext cx="8229600" cy="1143000"/>
          </a:xfrm>
        </p:spPr>
        <p:txBody>
          <a:bodyPr/>
          <a:lstStyle/>
          <a:p>
            <a:r>
              <a:rPr lang="en-ZW" altLang="en-US" sz="6000" b="1" i="1" dirty="0">
                <a:solidFill>
                  <a:srgbClr val="002060"/>
                </a:solidFill>
              </a:rPr>
              <a:t>Merci 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2912</TotalTime>
  <Words>330</Words>
  <Application>Microsoft Office PowerPoint</Application>
  <PresentationFormat>On-screen Show (4:3)</PresentationFormat>
  <Paragraphs>39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MS PGothic</vt:lpstr>
      <vt:lpstr>Arial</vt:lpstr>
      <vt:lpstr>Arial Narrow</vt:lpstr>
      <vt:lpstr>Calibri</vt:lpstr>
      <vt:lpstr>Courier New</vt:lpstr>
      <vt:lpstr>Times New Roman</vt:lpstr>
      <vt:lpstr>RC 59 Template EN</vt:lpstr>
      <vt:lpstr>Custom Design</vt:lpstr>
      <vt:lpstr>Office Theme</vt:lpstr>
      <vt:lpstr>Formation des  Équipes d’Intervention Rapide  </vt:lpstr>
      <vt:lpstr>Objectifs d'apprentissage</vt:lpstr>
      <vt:lpstr>Le scénario</vt:lpstr>
      <vt:lpstr>Questions</vt:lpstr>
      <vt:lpstr>Instructions</vt:lpstr>
      <vt:lpstr>Clause de non-responsabilité</vt:lpstr>
      <vt:lpstr>Merci 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222</cp:revision>
  <cp:lastPrinted>2013-10-01T07:19:12Z</cp:lastPrinted>
  <dcterms:created xsi:type="dcterms:W3CDTF">2006-12-04T14:06:57Z</dcterms:created>
  <dcterms:modified xsi:type="dcterms:W3CDTF">2018-06-13T13:06:14Z</dcterms:modified>
</cp:coreProperties>
</file>